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64" r:id="rId6"/>
    <p:sldId id="265" r:id="rId7"/>
    <p:sldId id="266" r:id="rId8"/>
    <p:sldId id="268" r:id="rId9"/>
    <p:sldId id="270" r:id="rId10"/>
    <p:sldId id="267" r:id="rId11"/>
    <p:sldId id="259" r:id="rId12"/>
    <p:sldId id="26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>
        <p:scale>
          <a:sx n="125" d="100"/>
          <a:sy n="125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895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92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29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663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27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32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32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45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34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7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18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081AE-32FE-413D-B2E6-9A30B36FB273}" type="datetimeFigureOut">
              <a:rPr lang="zh-CN" altLang="en-US" smtClean="0"/>
              <a:t>2019/6/13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F5B84-5821-4010-B00D-03590164C3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091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4.jpe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Federated Visual Analysis </a:t>
            </a:r>
            <a:r>
              <a:rPr lang="en-US" altLang="zh-CN" dirty="0" smtClean="0"/>
              <a:t>Mechanism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韩东明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734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Contribution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Federated Visual Analysis Mechanism</a:t>
            </a:r>
            <a:endParaRPr lang="en-US" altLang="zh-CN" dirty="0" smtClean="0"/>
          </a:p>
          <a:p>
            <a:r>
              <a:rPr lang="en-US" altLang="zh-CN" dirty="0" smtClean="0"/>
              <a:t>View Link Technique</a:t>
            </a:r>
          </a:p>
          <a:p>
            <a:r>
              <a:rPr lang="en-US" altLang="zh-CN" dirty="0" smtClean="0"/>
              <a:t>Federated </a:t>
            </a:r>
            <a:r>
              <a:rPr lang="en-US" altLang="zh-CN" dirty="0"/>
              <a:t>Visual </a:t>
            </a:r>
            <a:r>
              <a:rPr lang="en-US" altLang="zh-CN" dirty="0" smtClean="0"/>
              <a:t>Analysis System</a:t>
            </a:r>
          </a:p>
          <a:p>
            <a:endParaRPr lang="en-US" altLang="zh-CN" dirty="0"/>
          </a:p>
          <a:p>
            <a:pPr marL="457200" lvl="1" indent="0">
              <a:buNone/>
            </a:pPr>
            <a:endParaRPr lang="en-US" altLang="zh-CN" dirty="0" smtClean="0"/>
          </a:p>
          <a:p>
            <a:pPr lvl="1"/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07911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ânetworkâçå¾çæç´¢ç»æ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202" y="2605298"/>
            <a:ext cx="1433820" cy="1069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文本框 3"/>
          <p:cNvSpPr txBox="1"/>
          <p:nvPr/>
        </p:nvSpPr>
        <p:spPr>
          <a:xfrm>
            <a:off x="1278286" y="3973485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Raw Data</a:t>
            </a:r>
          </a:p>
          <a:p>
            <a:pPr algn="ctr"/>
            <a:r>
              <a:rPr lang="en-US" altLang="zh-CN" b="1" dirty="0"/>
              <a:t>Server</a:t>
            </a:r>
            <a:endParaRPr lang="en-US" altLang="zh-CN" b="1" dirty="0" smtClean="0"/>
          </a:p>
        </p:txBody>
      </p:sp>
      <p:pic>
        <p:nvPicPr>
          <p:cNvPr id="1028" name="Picture 4" descr="ânetworkâçå¾çæç´¢ç»æ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858" y="68592"/>
            <a:ext cx="987933" cy="9879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文本框 6"/>
          <p:cNvSpPr txBox="1"/>
          <p:nvPr/>
        </p:nvSpPr>
        <p:spPr>
          <a:xfrm>
            <a:off x="5831632" y="392811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Sample Data</a:t>
            </a:r>
            <a:endParaRPr lang="zh-CN" altLang="en-US" dirty="0"/>
          </a:p>
        </p:txBody>
      </p:sp>
      <p:pic>
        <p:nvPicPr>
          <p:cNvPr id="1034" name="Picture 10" descr="âExpertâçå¾çæç´¢ç»æ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9566" y="328285"/>
            <a:ext cx="1106735" cy="737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文本框 11"/>
          <p:cNvSpPr txBox="1"/>
          <p:nvPr/>
        </p:nvSpPr>
        <p:spPr>
          <a:xfrm>
            <a:off x="4467892" y="1672070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Embedding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8756474" y="1287016"/>
            <a:ext cx="2658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Mining Expert/Company </a:t>
            </a:r>
            <a:br>
              <a:rPr lang="en-US" altLang="zh-CN" dirty="0" smtClean="0"/>
            </a:br>
            <a:r>
              <a:rPr lang="en-US" altLang="zh-CN" b="1" dirty="0" smtClean="0"/>
              <a:t>Client</a:t>
            </a:r>
            <a:endParaRPr lang="zh-CN" altLang="en-US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039" y="2749584"/>
            <a:ext cx="1462334" cy="973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文本框 19"/>
          <p:cNvSpPr txBox="1"/>
          <p:nvPr/>
        </p:nvSpPr>
        <p:spPr>
          <a:xfrm>
            <a:off x="8644381" y="3952487"/>
            <a:ext cx="3206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Visualization Expert/Company </a:t>
            </a:r>
            <a:br>
              <a:rPr lang="en-US" altLang="zh-CN" dirty="0" smtClean="0"/>
            </a:br>
            <a:r>
              <a:rPr lang="en-US" altLang="zh-CN" b="1" dirty="0"/>
              <a:t>Client</a:t>
            </a:r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5980301" y="5115133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Embedding</a:t>
            </a:r>
            <a:endParaRPr lang="zh-CN" altLang="en-US" dirty="0"/>
          </a:p>
        </p:txBody>
      </p:sp>
      <p:pic>
        <p:nvPicPr>
          <p:cNvPr id="24" name="Picture 2" descr="ç¸å³å¾ç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267" y="5880398"/>
            <a:ext cx="1312766" cy="983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5" name="文本框 24"/>
          <p:cNvSpPr txBox="1"/>
          <p:nvPr/>
        </p:nvSpPr>
        <p:spPr>
          <a:xfrm>
            <a:off x="4386940" y="6187386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Visualization </a:t>
            </a:r>
            <a:endParaRPr lang="zh-CN" altLang="en-US" dirty="0"/>
          </a:p>
        </p:txBody>
      </p:sp>
      <p:pic>
        <p:nvPicPr>
          <p:cNvPr id="1030" name="Picture 6" descr="âç©éµâçå¾çæç´¢ç»æ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3"/>
          <a:stretch/>
        </p:blipFill>
        <p:spPr bwMode="auto">
          <a:xfrm>
            <a:off x="6115991" y="1559521"/>
            <a:ext cx="1065645" cy="618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7" name="Picture 6" descr="âç©éµâçå¾çæç´¢ç»æ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3"/>
          <a:stretch/>
        </p:blipFill>
        <p:spPr bwMode="auto">
          <a:xfrm>
            <a:off x="4650003" y="5011354"/>
            <a:ext cx="1065645" cy="618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8" name="Picture 4" descr="ânetworkâçå¾çæç´¢ç»æ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003" y="2418886"/>
            <a:ext cx="987933" cy="9879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9" name="文本框 28"/>
          <p:cNvSpPr txBox="1"/>
          <p:nvPr/>
        </p:nvSpPr>
        <p:spPr>
          <a:xfrm>
            <a:off x="5839208" y="278605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Sample Data</a:t>
            </a:r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3076946" y="2321627"/>
            <a:ext cx="9115054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076946" y="4797102"/>
            <a:ext cx="9115054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606" y="5193671"/>
            <a:ext cx="1479200" cy="73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7" name="文本框 36"/>
          <p:cNvSpPr txBox="1"/>
          <p:nvPr/>
        </p:nvSpPr>
        <p:spPr>
          <a:xfrm>
            <a:off x="8644380" y="6048886"/>
            <a:ext cx="3206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Visualization Expert/Company </a:t>
            </a:r>
            <a:br>
              <a:rPr lang="en-US" altLang="zh-CN" dirty="0" smtClean="0"/>
            </a:br>
            <a:r>
              <a:rPr lang="en-US" altLang="zh-CN" b="1" dirty="0"/>
              <a:t>Client</a:t>
            </a:r>
            <a:endParaRPr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30593" y="3796771"/>
            <a:ext cx="2304461" cy="829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2" name="文本框 41"/>
          <p:cNvSpPr txBox="1"/>
          <p:nvPr/>
        </p:nvSpPr>
        <p:spPr>
          <a:xfrm>
            <a:off x="6439285" y="4165039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Visualization </a:t>
            </a:r>
            <a:endParaRPr lang="zh-CN" altLang="en-US" dirty="0"/>
          </a:p>
        </p:txBody>
      </p:sp>
      <p:cxnSp>
        <p:nvCxnSpPr>
          <p:cNvPr id="30" name="直接箭头连接符 29"/>
          <p:cNvCxnSpPr/>
          <p:nvPr/>
        </p:nvCxnSpPr>
        <p:spPr>
          <a:xfrm flipV="1">
            <a:off x="3243784" y="1114634"/>
            <a:ext cx="5512690" cy="66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 flipH="1">
            <a:off x="3223956" y="1258484"/>
            <a:ext cx="5512690" cy="214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 flipV="1">
            <a:off x="3263613" y="3497210"/>
            <a:ext cx="5512690" cy="66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flipH="1">
            <a:off x="3243784" y="3675148"/>
            <a:ext cx="5512690" cy="214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flipV="1">
            <a:off x="3283442" y="5759513"/>
            <a:ext cx="5512690" cy="66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H="1">
            <a:off x="3263613" y="5937451"/>
            <a:ext cx="5512690" cy="214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26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20" grpId="0"/>
      <p:bldP spid="23" grpId="0"/>
      <p:bldP spid="25" grpId="0"/>
      <p:bldP spid="29" grpId="0"/>
      <p:bldP spid="37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ânetworkâçå¾çæç´¢ç»æ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58" y="2016659"/>
            <a:ext cx="24765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677840" y="3914829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Raw Data</a:t>
            </a:r>
          </a:p>
          <a:p>
            <a:pPr algn="ctr"/>
            <a:r>
              <a:rPr lang="en-US" altLang="zh-CN" b="1" dirty="0"/>
              <a:t>Server</a:t>
            </a:r>
            <a:endParaRPr lang="en-US" altLang="zh-CN" b="1" dirty="0" smtClean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988" y="570887"/>
            <a:ext cx="4634972" cy="16675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2" descr="ç¸å³å¾ç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987" y="4166627"/>
            <a:ext cx="3210973" cy="2405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âgraph  visualization interactionâçå¾çæç´¢ç»æ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5669" y="2467803"/>
            <a:ext cx="2203409" cy="1588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8" name="矩形 27"/>
          <p:cNvSpPr/>
          <p:nvPr/>
        </p:nvSpPr>
        <p:spPr>
          <a:xfrm>
            <a:off x="3550808" y="120140"/>
            <a:ext cx="8569997" cy="6661104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6298996" y="2970239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</a:t>
            </a:r>
            <a:endParaRPr lang="zh-CN" altLang="en-US" dirty="0"/>
          </a:p>
        </p:txBody>
      </p:sp>
      <p:sp>
        <p:nvSpPr>
          <p:cNvPr id="37" name="文本框 36"/>
          <p:cNvSpPr txBox="1"/>
          <p:nvPr/>
        </p:nvSpPr>
        <p:spPr>
          <a:xfrm>
            <a:off x="8968026" y="4296764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</a:t>
            </a:r>
            <a:endParaRPr lang="zh-CN" altLang="en-US" dirty="0"/>
          </a:p>
        </p:txBody>
      </p:sp>
      <p:sp>
        <p:nvSpPr>
          <p:cNvPr id="38" name="文本框 37"/>
          <p:cNvSpPr txBox="1"/>
          <p:nvPr/>
        </p:nvSpPr>
        <p:spPr>
          <a:xfrm>
            <a:off x="9318362" y="1408323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</a:t>
            </a:r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6281473" y="2467803"/>
            <a:ext cx="0" cy="139670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8784748" y="1526689"/>
            <a:ext cx="1112619" cy="74162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H="1">
            <a:off x="8269647" y="3630902"/>
            <a:ext cx="1338217" cy="85052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17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场景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有数据的公司（</a:t>
            </a:r>
            <a:r>
              <a:rPr lang="en-US" altLang="zh-CN" dirty="0" smtClean="0"/>
              <a:t>Server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多种类型</a:t>
            </a:r>
            <a:r>
              <a:rPr lang="en-US" altLang="zh-CN" dirty="0" smtClean="0"/>
              <a:t>/</a:t>
            </a:r>
            <a:r>
              <a:rPr lang="zh-CN" altLang="en-US" dirty="0" smtClean="0"/>
              <a:t>领域数据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数据保密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其他专家</a:t>
            </a:r>
            <a:r>
              <a:rPr lang="en-US" altLang="zh-CN" dirty="0" smtClean="0"/>
              <a:t>\</a:t>
            </a:r>
            <a:r>
              <a:rPr lang="zh-CN" altLang="en-US" dirty="0" smtClean="0"/>
              <a:t>公司（</a:t>
            </a:r>
            <a:r>
              <a:rPr lang="en-US" altLang="zh-CN" dirty="0" smtClean="0"/>
              <a:t>Client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挖掘</a:t>
            </a:r>
            <a:r>
              <a:rPr lang="en-US" altLang="zh-CN" dirty="0" smtClean="0"/>
              <a:t>/</a:t>
            </a:r>
            <a:r>
              <a:rPr lang="zh-CN" altLang="en-US" dirty="0" smtClean="0"/>
              <a:t>可视化技术</a:t>
            </a:r>
            <a:endParaRPr lang="en-US" altLang="zh-CN" dirty="0" smtClean="0"/>
          </a:p>
          <a:p>
            <a:pPr lvl="1"/>
            <a:r>
              <a:rPr lang="zh-CN" altLang="en-US" dirty="0"/>
              <a:t>多领域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提供服务</a:t>
            </a:r>
            <a:endParaRPr lang="en-US" altLang="zh-CN" dirty="0" smtClean="0"/>
          </a:p>
          <a:p>
            <a:pPr lvl="1"/>
            <a:r>
              <a:rPr lang="zh-CN" altLang="en-US" dirty="0"/>
              <a:t>计算</a:t>
            </a:r>
            <a:r>
              <a:rPr lang="zh-CN" altLang="en-US" dirty="0" smtClean="0"/>
              <a:t>资源</a:t>
            </a:r>
            <a:endParaRPr lang="en-US" altLang="zh-CN" dirty="0" smtClean="0"/>
          </a:p>
          <a:p>
            <a:pPr lvl="1"/>
            <a:r>
              <a:rPr lang="zh-CN" altLang="en-US" dirty="0"/>
              <a:t>技术保密</a:t>
            </a:r>
            <a:endParaRPr lang="en-US" altLang="zh-CN" dirty="0"/>
          </a:p>
          <a:p>
            <a:pPr marL="457200" lvl="1" indent="0">
              <a:buNone/>
            </a:pPr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sp>
        <p:nvSpPr>
          <p:cNvPr id="4" name="文本框 3"/>
          <p:cNvSpPr txBox="1"/>
          <p:nvPr/>
        </p:nvSpPr>
        <p:spPr>
          <a:xfrm>
            <a:off x="5079992" y="2197668"/>
            <a:ext cx="6875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Lack mining and</a:t>
            </a:r>
            <a:r>
              <a:rPr lang="zh-CN" altLang="en-US" sz="2800" b="1" dirty="0"/>
              <a:t> </a:t>
            </a:r>
            <a:r>
              <a:rPr lang="en-US" altLang="zh-CN" sz="2800" b="1" dirty="0" smtClean="0"/>
              <a:t>visualization knowledge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824271" y="4887706"/>
            <a:ext cx="4709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Lack data and requirements</a:t>
            </a:r>
          </a:p>
        </p:txBody>
      </p:sp>
    </p:spTree>
    <p:extLst>
      <p:ext uri="{BB962C8B-B14F-4D97-AF65-F5344CB8AC3E}">
        <p14:creationId xmlns:p14="http://schemas.microsoft.com/office/powerpoint/2010/main" val="244938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000965" y="1988627"/>
            <a:ext cx="3164774" cy="2131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9071755"/>
              </p:ext>
            </p:extLst>
          </p:nvPr>
        </p:nvGraphicFramePr>
        <p:xfrm>
          <a:off x="1558117" y="2572084"/>
          <a:ext cx="2000992" cy="13326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0992">
                  <a:extLst>
                    <a:ext uri="{9D8B030D-6E8A-4147-A177-3AD203B41FA5}">
                      <a16:colId xmlns:a16="http://schemas.microsoft.com/office/drawing/2014/main" xmlns="" val="3628454398"/>
                    </a:ext>
                  </a:extLst>
                </a:gridCol>
              </a:tblGrid>
              <a:tr h="44420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Graph Data 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7035961"/>
                  </a:ext>
                </a:extLst>
              </a:tr>
              <a:tr h="444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Trajectory Data </a:t>
                      </a:r>
                      <a:endParaRPr lang="zh-CN" alt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3693526"/>
                  </a:ext>
                </a:extLst>
              </a:tr>
              <a:tr h="444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Text Data </a:t>
                      </a:r>
                      <a:endParaRPr lang="zh-CN" alt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8824460"/>
                  </a:ext>
                </a:extLst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2104381" y="2095690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/>
              <a:t>Server</a:t>
            </a:r>
            <a:endParaRPr lang="zh-CN" altLang="en-US" b="1" dirty="0"/>
          </a:p>
        </p:txBody>
      </p:sp>
      <p:grpSp>
        <p:nvGrpSpPr>
          <p:cNvPr id="36" name="组合 35"/>
          <p:cNvGrpSpPr/>
          <p:nvPr/>
        </p:nvGrpSpPr>
        <p:grpSpPr>
          <a:xfrm>
            <a:off x="8158870" y="1188176"/>
            <a:ext cx="2145475" cy="1088685"/>
            <a:chOff x="8158870" y="1188176"/>
            <a:chExt cx="2145475" cy="1088685"/>
          </a:xfrm>
        </p:grpSpPr>
        <p:sp>
          <p:nvSpPr>
            <p:cNvPr id="9" name="矩形 8"/>
            <p:cNvSpPr/>
            <p:nvPr/>
          </p:nvSpPr>
          <p:spPr>
            <a:xfrm>
              <a:off x="8158870" y="1188176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36307" y="1241022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305680" y="1630699"/>
              <a:ext cx="18518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/>
                <a:t>Graph 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158870" y="2619748"/>
            <a:ext cx="2145475" cy="1088685"/>
            <a:chOff x="8158870" y="2619748"/>
            <a:chExt cx="2145475" cy="1088685"/>
          </a:xfrm>
        </p:grpSpPr>
        <p:sp>
          <p:nvSpPr>
            <p:cNvPr id="27" name="矩形 26"/>
            <p:cNvSpPr/>
            <p:nvPr/>
          </p:nvSpPr>
          <p:spPr>
            <a:xfrm>
              <a:off x="8158870" y="2619748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836307" y="2676921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25561" y="3107232"/>
              <a:ext cx="20120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/>
                <a:t>Trajectory </a:t>
              </a:r>
              <a:r>
                <a:rPr lang="en-US" altLang="zh-CN" sz="1400" dirty="0" smtClean="0"/>
                <a:t>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158870" y="3917028"/>
            <a:ext cx="2145475" cy="1088685"/>
            <a:chOff x="8158870" y="3917028"/>
            <a:chExt cx="2145475" cy="1088685"/>
          </a:xfrm>
        </p:grpSpPr>
        <p:sp>
          <p:nvSpPr>
            <p:cNvPr id="28" name="矩形 27"/>
            <p:cNvSpPr/>
            <p:nvPr/>
          </p:nvSpPr>
          <p:spPr>
            <a:xfrm>
              <a:off x="8158870" y="3917028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836307" y="3973360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45976" y="4368657"/>
              <a:ext cx="15712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 smtClean="0"/>
                <a:t>Text 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cxnSp>
        <p:nvCxnSpPr>
          <p:cNvPr id="3" name="直接箭头连接符 2"/>
          <p:cNvCxnSpPr>
            <a:endCxn id="9" idx="1"/>
          </p:cNvCxnSpPr>
          <p:nvPr/>
        </p:nvCxnSpPr>
        <p:spPr>
          <a:xfrm flipV="1">
            <a:off x="3559109" y="1732519"/>
            <a:ext cx="4599761" cy="109044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7" idx="3"/>
            <a:endCxn id="27" idx="1"/>
          </p:cNvCxnSpPr>
          <p:nvPr/>
        </p:nvCxnSpPr>
        <p:spPr>
          <a:xfrm flipV="1">
            <a:off x="3559109" y="3164091"/>
            <a:ext cx="4599761" cy="742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endCxn id="28" idx="1"/>
          </p:cNvCxnSpPr>
          <p:nvPr/>
        </p:nvCxnSpPr>
        <p:spPr>
          <a:xfrm>
            <a:off x="3559109" y="3708433"/>
            <a:ext cx="4599761" cy="7529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2411220" y="5717044"/>
            <a:ext cx="6603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Data Encryption/Destabilization/Sampling</a:t>
            </a:r>
            <a:endParaRPr lang="zh-CN" altLang="en-US" sz="2800" dirty="0"/>
          </a:p>
        </p:txBody>
      </p:sp>
      <p:sp>
        <p:nvSpPr>
          <p:cNvPr id="43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Server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645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045004" y="4576423"/>
            <a:ext cx="2145475" cy="1088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1045004" y="3279143"/>
            <a:ext cx="2145475" cy="1088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36821" y="2766593"/>
            <a:ext cx="3164774" cy="2131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5651712"/>
              </p:ext>
            </p:extLst>
          </p:nvPr>
        </p:nvGraphicFramePr>
        <p:xfrm>
          <a:off x="8480625" y="3396771"/>
          <a:ext cx="2000992" cy="13326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0992">
                  <a:extLst>
                    <a:ext uri="{9D8B030D-6E8A-4147-A177-3AD203B41FA5}">
                      <a16:colId xmlns:a16="http://schemas.microsoft.com/office/drawing/2014/main" xmlns="" val="3628454398"/>
                    </a:ext>
                  </a:extLst>
                </a:gridCol>
              </a:tblGrid>
              <a:tr h="44420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Graph Data 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7035961"/>
                  </a:ext>
                </a:extLst>
              </a:tr>
              <a:tr h="444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Trajectory Data </a:t>
                      </a:r>
                      <a:endParaRPr lang="zh-CN" alt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3693526"/>
                  </a:ext>
                </a:extLst>
              </a:tr>
              <a:tr h="444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Text Data </a:t>
                      </a:r>
                      <a:endParaRPr lang="zh-CN" alt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8824460"/>
                  </a:ext>
                </a:extLst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1045004" y="1847571"/>
            <a:ext cx="2145475" cy="1088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9026889" y="2920377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/>
              <a:t>Server</a:t>
            </a:r>
            <a:endParaRPr lang="zh-CN" altLang="en-US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1722441" y="1900417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/>
              <a:t>Client</a:t>
            </a:r>
            <a:endParaRPr lang="zh-CN" altLang="en-US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1722441" y="3336316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/>
              <a:t>Client</a:t>
            </a:r>
            <a:endParaRPr lang="zh-CN" altLang="en-US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722441" y="4632755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/>
              <a:t>Client</a:t>
            </a:r>
            <a:endParaRPr lang="zh-CN" altLang="en-US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1191814" y="2290094"/>
            <a:ext cx="1851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/>
              <a:t>Graph Visualization </a:t>
            </a:r>
          </a:p>
          <a:p>
            <a:pPr algn="ctr"/>
            <a:r>
              <a:rPr lang="en-US" altLang="zh-CN" sz="1400" dirty="0" smtClean="0"/>
              <a:t>Expert</a:t>
            </a:r>
            <a:endParaRPr lang="zh-CN" altLang="en-US" sz="1400" dirty="0"/>
          </a:p>
        </p:txBody>
      </p:sp>
      <p:sp>
        <p:nvSpPr>
          <p:cNvPr id="18" name="文本框 17"/>
          <p:cNvSpPr txBox="1"/>
          <p:nvPr/>
        </p:nvSpPr>
        <p:spPr>
          <a:xfrm>
            <a:off x="1111695" y="3766627"/>
            <a:ext cx="2012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/>
              <a:t>Trajectory </a:t>
            </a:r>
            <a:r>
              <a:rPr lang="en-US" altLang="zh-CN" sz="1400" dirty="0" smtClean="0"/>
              <a:t>Visualization </a:t>
            </a:r>
          </a:p>
          <a:p>
            <a:pPr algn="ctr"/>
            <a:r>
              <a:rPr lang="en-US" altLang="zh-CN" sz="1400" dirty="0" smtClean="0"/>
              <a:t>Expert</a:t>
            </a:r>
            <a:endParaRPr lang="zh-CN" altLang="en-US" sz="1400" dirty="0"/>
          </a:p>
        </p:txBody>
      </p:sp>
      <p:sp>
        <p:nvSpPr>
          <p:cNvPr id="19" name="文本框 18"/>
          <p:cNvSpPr txBox="1"/>
          <p:nvPr/>
        </p:nvSpPr>
        <p:spPr>
          <a:xfrm>
            <a:off x="1332110" y="5028052"/>
            <a:ext cx="1571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/>
              <a:t>Text Visualization </a:t>
            </a:r>
          </a:p>
          <a:p>
            <a:pPr algn="ctr"/>
            <a:r>
              <a:rPr lang="en-US" altLang="zh-CN" sz="1400" dirty="0" smtClean="0"/>
              <a:t>Expert</a:t>
            </a:r>
            <a:endParaRPr lang="zh-CN" altLang="en-US" sz="1400" dirty="0"/>
          </a:p>
        </p:txBody>
      </p:sp>
      <p:cxnSp>
        <p:nvCxnSpPr>
          <p:cNvPr id="20" name="直接箭头连接符 19"/>
          <p:cNvCxnSpPr>
            <a:stCxn id="9" idx="3"/>
            <a:endCxn id="8" idx="1"/>
          </p:cNvCxnSpPr>
          <p:nvPr/>
        </p:nvCxnSpPr>
        <p:spPr>
          <a:xfrm>
            <a:off x="3190479" y="2391914"/>
            <a:ext cx="4746342" cy="144049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27" idx="3"/>
            <a:endCxn id="8" idx="1"/>
          </p:cNvCxnSpPr>
          <p:nvPr/>
        </p:nvCxnSpPr>
        <p:spPr>
          <a:xfrm>
            <a:off x="3190479" y="3823486"/>
            <a:ext cx="4746342" cy="8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28" idx="3"/>
            <a:endCxn id="8" idx="1"/>
          </p:cNvCxnSpPr>
          <p:nvPr/>
        </p:nvCxnSpPr>
        <p:spPr>
          <a:xfrm flipV="1">
            <a:off x="3190479" y="3832404"/>
            <a:ext cx="4746342" cy="12883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Client </a:t>
            </a:r>
            <a:endParaRPr lang="zh-CN" altLang="en-US" dirty="0"/>
          </a:p>
        </p:txBody>
      </p:sp>
      <p:sp>
        <p:nvSpPr>
          <p:cNvPr id="36" name="文本框 35"/>
          <p:cNvSpPr txBox="1"/>
          <p:nvPr/>
        </p:nvSpPr>
        <p:spPr>
          <a:xfrm>
            <a:off x="2411220" y="5717044"/>
            <a:ext cx="7375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Mining Pattern + Visual design + Visualization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7221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ânetworkâçå¾çæç´¢ç»æ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460" y="1580714"/>
            <a:ext cx="1332247" cy="994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Picture 2" descr="âtrajectory data visualizationâçå¾çæç´¢ç»æ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263" y="3324664"/>
            <a:ext cx="1280641" cy="1073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26" name="组合 25"/>
          <p:cNvGrpSpPr/>
          <p:nvPr/>
        </p:nvGrpSpPr>
        <p:grpSpPr>
          <a:xfrm>
            <a:off x="103234" y="2631917"/>
            <a:ext cx="3164774" cy="2131621"/>
            <a:chOff x="1010392" y="1620982"/>
            <a:chExt cx="3164774" cy="2131621"/>
          </a:xfrm>
        </p:grpSpPr>
        <p:sp>
          <p:nvSpPr>
            <p:cNvPr id="36" name="矩形 35"/>
            <p:cNvSpPr/>
            <p:nvPr/>
          </p:nvSpPr>
          <p:spPr>
            <a:xfrm>
              <a:off x="1010392" y="1620982"/>
              <a:ext cx="3164774" cy="21316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aphicFrame>
          <p:nvGraphicFramePr>
            <p:cNvPr id="38" name="内容占位符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28996358"/>
                </p:ext>
              </p:extLst>
            </p:nvPr>
          </p:nvGraphicFramePr>
          <p:xfrm>
            <a:off x="1567544" y="2204439"/>
            <a:ext cx="2000992" cy="1332612"/>
          </p:xfrm>
          <a:graphic>
            <a:graphicData uri="http://schemas.openxmlformats.org/drawingml/2006/table">
              <a:tbl>
                <a:tblPr>
                  <a:tableStyleId>{5C22544A-7EE6-4342-B048-85BDC9FD1C3A}</a:tableStyleId>
                </a:tblPr>
                <a:tblGrid>
                  <a:gridCol w="2000992">
                    <a:extLst>
                      <a:ext uri="{9D8B030D-6E8A-4147-A177-3AD203B41FA5}">
                        <a16:colId xmlns:a16="http://schemas.microsoft.com/office/drawing/2014/main" xmlns="" val="3628454398"/>
                      </a:ext>
                    </a:extLst>
                  </a:gridCol>
                </a:tblGrid>
                <a:tr h="444204">
                  <a:tc>
                    <a:txBody>
                      <a:bodyPr/>
                      <a:lstStyle/>
                      <a:p>
                        <a:pPr algn="ctr"/>
                        <a:r>
                          <a:rPr lang="en-US" altLang="zh-CN" sz="1400" dirty="0" smtClean="0"/>
                          <a:t>Graph Data </a:t>
                        </a:r>
                        <a:endParaRPr lang="zh-CN" altLang="en-US" sz="1400" dirty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3687035961"/>
                    </a:ext>
                  </a:extLst>
                </a:tr>
                <a:tr h="444204">
                  <a:tc>
                    <a:txBody>
                      <a:bodyPr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altLang="zh-CN" sz="1400" dirty="0" smtClean="0"/>
                          <a:t>Trajectory Data </a:t>
                        </a:r>
                        <a:endParaRPr lang="zh-CN" altLang="en-US" sz="1400" dirty="0" smtClean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1943693526"/>
                    </a:ext>
                  </a:extLst>
                </a:tr>
                <a:tr h="444204">
                  <a:tc>
                    <a:txBody>
                      <a:bodyPr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altLang="zh-CN" sz="1400" dirty="0" smtClean="0"/>
                          <a:t>Text Data </a:t>
                        </a:r>
                        <a:endParaRPr lang="zh-CN" altLang="en-US" sz="1400" dirty="0" smtClean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3778824460"/>
                    </a:ext>
                  </a:extLst>
                </a:tr>
              </a:tbl>
            </a:graphicData>
          </a:graphic>
        </p:graphicFrame>
        <p:sp>
          <p:nvSpPr>
            <p:cNvPr id="39" name="文本框 38"/>
            <p:cNvSpPr txBox="1"/>
            <p:nvPr/>
          </p:nvSpPr>
          <p:spPr>
            <a:xfrm>
              <a:off x="2113808" y="1728045"/>
              <a:ext cx="8435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Server</a:t>
              </a:r>
              <a:endParaRPr lang="zh-CN" altLang="en-US" b="1" dirty="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8014" y="3354345"/>
            <a:ext cx="1048630" cy="10141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" name="Picture 4" descr="ânetworkâçå¾çæç´¢ç»æ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407" y="1549822"/>
            <a:ext cx="1055844" cy="10558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544" y="5374820"/>
            <a:ext cx="1450079" cy="791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920" y="5331687"/>
            <a:ext cx="1176818" cy="878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46" name="直接箭头连接符 45"/>
          <p:cNvCxnSpPr/>
          <p:nvPr/>
        </p:nvCxnSpPr>
        <p:spPr>
          <a:xfrm flipV="1">
            <a:off x="2661378" y="2062143"/>
            <a:ext cx="1535523" cy="13464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>
            <a:off x="5936597" y="3861422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/>
          <p:nvPr/>
        </p:nvCxnSpPr>
        <p:spPr>
          <a:xfrm flipV="1">
            <a:off x="2661378" y="3847333"/>
            <a:ext cx="1658072" cy="281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>
            <a:off x="2661378" y="4324576"/>
            <a:ext cx="1523110" cy="13274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6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 dirty="0"/>
              <a:t>Server </a:t>
            </a:r>
            <a:r>
              <a:rPr lang="en-US" altLang="zh-CN" dirty="0" smtClean="0"/>
              <a:t>Encryption</a:t>
            </a:r>
            <a:endParaRPr lang="zh-CN" altLang="en-US" dirty="0"/>
          </a:p>
        </p:txBody>
      </p:sp>
      <p:cxnSp>
        <p:nvCxnSpPr>
          <p:cNvPr id="80" name="直接箭头连接符 79"/>
          <p:cNvCxnSpPr/>
          <p:nvPr/>
        </p:nvCxnSpPr>
        <p:spPr>
          <a:xfrm>
            <a:off x="5936597" y="5770730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1" name="直接箭头连接符 80"/>
          <p:cNvCxnSpPr/>
          <p:nvPr/>
        </p:nvCxnSpPr>
        <p:spPr>
          <a:xfrm>
            <a:off x="5936597" y="2077744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82" name="组合 81"/>
          <p:cNvGrpSpPr/>
          <p:nvPr/>
        </p:nvGrpSpPr>
        <p:grpSpPr>
          <a:xfrm>
            <a:off x="9774891" y="1533402"/>
            <a:ext cx="2145475" cy="1088685"/>
            <a:chOff x="8158870" y="1188176"/>
            <a:chExt cx="2145475" cy="1088685"/>
          </a:xfrm>
        </p:grpSpPr>
        <p:sp>
          <p:nvSpPr>
            <p:cNvPr id="83" name="矩形 82"/>
            <p:cNvSpPr/>
            <p:nvPr/>
          </p:nvSpPr>
          <p:spPr>
            <a:xfrm>
              <a:off x="8158870" y="1188176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8836307" y="1241022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8305680" y="1630699"/>
              <a:ext cx="18518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/>
                <a:t>Graph 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9774891" y="3317080"/>
            <a:ext cx="2145475" cy="1088685"/>
            <a:chOff x="8158870" y="2619748"/>
            <a:chExt cx="2145475" cy="1088685"/>
          </a:xfrm>
        </p:grpSpPr>
        <p:sp>
          <p:nvSpPr>
            <p:cNvPr id="87" name="矩形 86"/>
            <p:cNvSpPr/>
            <p:nvPr/>
          </p:nvSpPr>
          <p:spPr>
            <a:xfrm>
              <a:off x="8158870" y="2619748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8836307" y="2676921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8225561" y="3107232"/>
              <a:ext cx="20120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/>
                <a:t>Trajectory </a:t>
              </a:r>
              <a:r>
                <a:rPr lang="en-US" altLang="zh-CN" sz="1400" dirty="0" smtClean="0"/>
                <a:t>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9774891" y="5226388"/>
            <a:ext cx="2145475" cy="1088685"/>
            <a:chOff x="8158870" y="3917028"/>
            <a:chExt cx="2145475" cy="1088685"/>
          </a:xfrm>
        </p:grpSpPr>
        <p:sp>
          <p:nvSpPr>
            <p:cNvPr id="91" name="矩形 90"/>
            <p:cNvSpPr/>
            <p:nvPr/>
          </p:nvSpPr>
          <p:spPr>
            <a:xfrm>
              <a:off x="8158870" y="3917028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8836307" y="3973360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8445976" y="4368657"/>
              <a:ext cx="15712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 smtClean="0"/>
                <a:t>Text 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cxnSp>
        <p:nvCxnSpPr>
          <p:cNvPr id="94" name="直接箭头连接符 93"/>
          <p:cNvCxnSpPr/>
          <p:nvPr/>
        </p:nvCxnSpPr>
        <p:spPr>
          <a:xfrm>
            <a:off x="8505118" y="2077744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>
            <a:off x="8505118" y="3861422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6" name="直接箭头连接符 95"/>
          <p:cNvCxnSpPr/>
          <p:nvPr/>
        </p:nvCxnSpPr>
        <p:spPr>
          <a:xfrm>
            <a:off x="8505118" y="5770730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38" name="文本框 1037"/>
          <p:cNvSpPr txBox="1"/>
          <p:nvPr/>
        </p:nvSpPr>
        <p:spPr>
          <a:xfrm>
            <a:off x="5879231" y="1690688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Encryption</a:t>
            </a:r>
            <a:endParaRPr lang="zh-CN" altLang="en-US" dirty="0"/>
          </a:p>
        </p:txBody>
      </p:sp>
      <p:sp>
        <p:nvSpPr>
          <p:cNvPr id="99" name="文本框 98"/>
          <p:cNvSpPr txBox="1"/>
          <p:nvPr/>
        </p:nvSpPr>
        <p:spPr>
          <a:xfrm>
            <a:off x="5879231" y="3468494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Encryption</a:t>
            </a:r>
            <a:endParaRPr lang="zh-CN" alt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5879231" y="5382410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Encryption</a:t>
            </a:r>
            <a:endParaRPr lang="zh-CN" altLang="en-US" dirty="0"/>
          </a:p>
        </p:txBody>
      </p:sp>
      <p:sp>
        <p:nvSpPr>
          <p:cNvPr id="101" name="文本框 100"/>
          <p:cNvSpPr txBox="1"/>
          <p:nvPr/>
        </p:nvSpPr>
        <p:spPr>
          <a:xfrm>
            <a:off x="8676284" y="169955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Input</a:t>
            </a:r>
            <a:endParaRPr lang="zh-CN" altLang="en-US" dirty="0"/>
          </a:p>
        </p:txBody>
      </p:sp>
      <p:sp>
        <p:nvSpPr>
          <p:cNvPr id="102" name="文本框 101"/>
          <p:cNvSpPr txBox="1"/>
          <p:nvPr/>
        </p:nvSpPr>
        <p:spPr>
          <a:xfrm>
            <a:off x="8676284" y="3465709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Input</a:t>
            </a:r>
            <a:endParaRPr lang="zh-CN" altLang="en-US" dirty="0"/>
          </a:p>
        </p:txBody>
      </p:sp>
      <p:sp>
        <p:nvSpPr>
          <p:cNvPr id="103" name="文本框 102"/>
          <p:cNvSpPr txBox="1"/>
          <p:nvPr/>
        </p:nvSpPr>
        <p:spPr>
          <a:xfrm>
            <a:off x="8676284" y="537482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Input</a:t>
            </a:r>
            <a:endParaRPr lang="zh-CN" altLang="en-US" dirty="0"/>
          </a:p>
        </p:txBody>
      </p:sp>
      <p:sp>
        <p:nvSpPr>
          <p:cNvPr id="41" name="文本框 40"/>
          <p:cNvSpPr txBox="1"/>
          <p:nvPr/>
        </p:nvSpPr>
        <p:spPr>
          <a:xfrm>
            <a:off x="6184603" y="2096544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Task</a:t>
            </a:r>
            <a:endParaRPr lang="zh-CN" altLang="en-US" dirty="0"/>
          </a:p>
        </p:txBody>
      </p:sp>
      <p:sp>
        <p:nvSpPr>
          <p:cNvPr id="42" name="文本框 41"/>
          <p:cNvSpPr txBox="1"/>
          <p:nvPr/>
        </p:nvSpPr>
        <p:spPr>
          <a:xfrm>
            <a:off x="6184603" y="3929813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Task</a:t>
            </a:r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6184603" y="5843729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Task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240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8" grpId="0"/>
      <p:bldP spid="99" grpId="0"/>
      <p:bldP spid="100" grpId="0"/>
      <p:bldP spid="101" grpId="0"/>
      <p:bldP spid="102" grpId="0"/>
      <p:bldP spid="103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 dirty="0"/>
              <a:t>Client Encryption </a:t>
            </a:r>
            <a:endParaRPr lang="zh-CN" altLang="en-US" dirty="0"/>
          </a:p>
        </p:txBody>
      </p:sp>
      <p:grpSp>
        <p:nvGrpSpPr>
          <p:cNvPr id="23" name="组合 22"/>
          <p:cNvGrpSpPr/>
          <p:nvPr/>
        </p:nvGrpSpPr>
        <p:grpSpPr>
          <a:xfrm>
            <a:off x="520720" y="1763555"/>
            <a:ext cx="2145475" cy="1088685"/>
            <a:chOff x="8158870" y="1188176"/>
            <a:chExt cx="2145475" cy="1088685"/>
          </a:xfrm>
        </p:grpSpPr>
        <p:sp>
          <p:nvSpPr>
            <p:cNvPr id="24" name="矩形 23"/>
            <p:cNvSpPr/>
            <p:nvPr/>
          </p:nvSpPr>
          <p:spPr>
            <a:xfrm>
              <a:off x="8158870" y="1188176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836307" y="1241022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305680" y="1630699"/>
              <a:ext cx="18518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/>
                <a:t>Graph 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20720" y="3618983"/>
            <a:ext cx="2145475" cy="1088685"/>
            <a:chOff x="8158870" y="2619748"/>
            <a:chExt cx="2145475" cy="1088685"/>
          </a:xfrm>
        </p:grpSpPr>
        <p:sp>
          <p:nvSpPr>
            <p:cNvPr id="31" name="矩形 30"/>
            <p:cNvSpPr/>
            <p:nvPr/>
          </p:nvSpPr>
          <p:spPr>
            <a:xfrm>
              <a:off x="8158870" y="2619748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836307" y="2676921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5561" y="3107232"/>
              <a:ext cx="20120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/>
                <a:t>Trajectory </a:t>
              </a:r>
              <a:r>
                <a:rPr lang="en-US" altLang="zh-CN" sz="1400" dirty="0" smtClean="0"/>
                <a:t>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20720" y="5387043"/>
            <a:ext cx="2145475" cy="1088685"/>
            <a:chOff x="8158870" y="3917028"/>
            <a:chExt cx="2145475" cy="1088685"/>
          </a:xfrm>
        </p:grpSpPr>
        <p:sp>
          <p:nvSpPr>
            <p:cNvPr id="37" name="矩形 36"/>
            <p:cNvSpPr/>
            <p:nvPr/>
          </p:nvSpPr>
          <p:spPr>
            <a:xfrm>
              <a:off x="8158870" y="3917028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8836307" y="3973360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445976" y="4368657"/>
              <a:ext cx="15712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 smtClean="0"/>
                <a:t>Text 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cxnSp>
        <p:nvCxnSpPr>
          <p:cNvPr id="40" name="直接箭头连接符 39"/>
          <p:cNvCxnSpPr/>
          <p:nvPr/>
        </p:nvCxnSpPr>
        <p:spPr>
          <a:xfrm>
            <a:off x="3156939" y="2307897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>
            <a:off x="3156939" y="4163325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>
            <a:off x="3156939" y="5931385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618992" y="3097514"/>
            <a:ext cx="3164774" cy="2131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3976086"/>
              </p:ext>
            </p:extLst>
          </p:nvPr>
        </p:nvGraphicFramePr>
        <p:xfrm>
          <a:off x="9162796" y="3727692"/>
          <a:ext cx="2000992" cy="13326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0992">
                  <a:extLst>
                    <a:ext uri="{9D8B030D-6E8A-4147-A177-3AD203B41FA5}">
                      <a16:colId xmlns:a16="http://schemas.microsoft.com/office/drawing/2014/main" xmlns="" val="3628454398"/>
                    </a:ext>
                  </a:extLst>
                </a:gridCol>
              </a:tblGrid>
              <a:tr h="44420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Graph Data 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7035961"/>
                  </a:ext>
                </a:extLst>
              </a:tr>
              <a:tr h="444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Trajectory Data </a:t>
                      </a:r>
                      <a:endParaRPr lang="zh-CN" alt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3693526"/>
                  </a:ext>
                </a:extLst>
              </a:tr>
              <a:tr h="444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Text Data </a:t>
                      </a:r>
                      <a:endParaRPr lang="zh-CN" alt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8824460"/>
                  </a:ext>
                </a:extLst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9709060" y="3251298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/>
              <a:t>Server</a:t>
            </a:r>
            <a:endParaRPr lang="zh-CN" altLang="en-US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638" y="5347302"/>
            <a:ext cx="2002573" cy="1168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1" r="17447"/>
          <a:stretch/>
        </p:blipFill>
        <p:spPr>
          <a:xfrm>
            <a:off x="4622965" y="3487512"/>
            <a:ext cx="1873918" cy="1351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462" y="1568328"/>
            <a:ext cx="1848925" cy="1479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43" name="直接箭头连接符 42"/>
          <p:cNvCxnSpPr/>
          <p:nvPr/>
        </p:nvCxnSpPr>
        <p:spPr>
          <a:xfrm>
            <a:off x="6773302" y="2286974"/>
            <a:ext cx="1551991" cy="12005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>
            <a:off x="6773302" y="4163325"/>
            <a:ext cx="1445665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/>
          <p:nvPr/>
        </p:nvCxnSpPr>
        <p:spPr>
          <a:xfrm flipV="1">
            <a:off x="6943060" y="4839139"/>
            <a:ext cx="1275907" cy="1039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3078408" y="1860261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Encryption</a:t>
            </a:r>
            <a:endParaRPr lang="zh-CN" altLang="en-US" dirty="0"/>
          </a:p>
        </p:txBody>
      </p:sp>
      <p:sp>
        <p:nvSpPr>
          <p:cNvPr id="64" name="文本框 63"/>
          <p:cNvSpPr txBox="1"/>
          <p:nvPr/>
        </p:nvSpPr>
        <p:spPr>
          <a:xfrm>
            <a:off x="3100517" y="3750719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Encryption</a:t>
            </a:r>
            <a:endParaRPr lang="zh-CN" altLang="en-US" dirty="0"/>
          </a:p>
        </p:txBody>
      </p:sp>
      <p:sp>
        <p:nvSpPr>
          <p:cNvPr id="65" name="文本框 64"/>
          <p:cNvSpPr txBox="1"/>
          <p:nvPr/>
        </p:nvSpPr>
        <p:spPr>
          <a:xfrm>
            <a:off x="3078408" y="5509081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Encryption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315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63" grpId="0"/>
      <p:bldP spid="64" grpId="0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View Link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1532" y="2859566"/>
            <a:ext cx="3164774" cy="2131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1923272"/>
              </p:ext>
            </p:extLst>
          </p:nvPr>
        </p:nvGraphicFramePr>
        <p:xfrm>
          <a:off x="1305336" y="3489744"/>
          <a:ext cx="2000992" cy="13326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0992">
                  <a:extLst>
                    <a:ext uri="{9D8B030D-6E8A-4147-A177-3AD203B41FA5}">
                      <a16:colId xmlns:a16="http://schemas.microsoft.com/office/drawing/2014/main" xmlns="" val="3628454398"/>
                    </a:ext>
                  </a:extLst>
                </a:gridCol>
              </a:tblGrid>
              <a:tr h="44420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Graph Data 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7035961"/>
                  </a:ext>
                </a:extLst>
              </a:tr>
              <a:tr h="444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Trajectory Data </a:t>
                      </a:r>
                      <a:endParaRPr lang="zh-CN" alt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3693526"/>
                  </a:ext>
                </a:extLst>
              </a:tr>
              <a:tr h="444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Text Data </a:t>
                      </a:r>
                      <a:endParaRPr lang="zh-CN" alt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8824460"/>
                  </a:ext>
                </a:extLst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1851600" y="3013350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/>
              <a:t>Server</a:t>
            </a:r>
            <a:endParaRPr lang="zh-CN" altLang="en-US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554" y="5345442"/>
            <a:ext cx="2356003" cy="1374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1" r="17447"/>
          <a:stretch/>
        </p:blipFill>
        <p:spPr>
          <a:xfrm>
            <a:off x="8600083" y="3322726"/>
            <a:ext cx="1873918" cy="1351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510" y="1690688"/>
            <a:ext cx="1684766" cy="1347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43" name="直接箭头连接符 42"/>
          <p:cNvCxnSpPr/>
          <p:nvPr/>
        </p:nvCxnSpPr>
        <p:spPr>
          <a:xfrm>
            <a:off x="7651166" y="2189657"/>
            <a:ext cx="1740740" cy="93393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>
            <a:off x="6637702" y="3415316"/>
            <a:ext cx="0" cy="169061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/>
          <p:nvPr/>
        </p:nvCxnSpPr>
        <p:spPr>
          <a:xfrm flipV="1">
            <a:off x="8243590" y="5095702"/>
            <a:ext cx="1148316" cy="83993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8521536" y="2247617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</a:t>
            </a:r>
            <a:endParaRPr lang="zh-CN" altLang="en-US" dirty="0"/>
          </a:p>
        </p:txBody>
      </p:sp>
      <p:sp>
        <p:nvSpPr>
          <p:cNvPr id="45" name="文本框 44"/>
          <p:cNvSpPr txBox="1"/>
          <p:nvPr/>
        </p:nvSpPr>
        <p:spPr>
          <a:xfrm>
            <a:off x="6750385" y="4014780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</a:t>
            </a:r>
            <a:endParaRPr lang="zh-CN" altLang="en-US" dirty="0"/>
          </a:p>
        </p:txBody>
      </p:sp>
      <p:sp>
        <p:nvSpPr>
          <p:cNvPr id="46" name="文本框 45"/>
          <p:cNvSpPr txBox="1"/>
          <p:nvPr/>
        </p:nvSpPr>
        <p:spPr>
          <a:xfrm>
            <a:off x="8863440" y="5515671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764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03234" y="2631917"/>
            <a:ext cx="3164774" cy="2131621"/>
            <a:chOff x="1010392" y="1620982"/>
            <a:chExt cx="3164774" cy="2131621"/>
          </a:xfrm>
        </p:grpSpPr>
        <p:sp>
          <p:nvSpPr>
            <p:cNvPr id="36" name="矩形 35"/>
            <p:cNvSpPr/>
            <p:nvPr/>
          </p:nvSpPr>
          <p:spPr>
            <a:xfrm>
              <a:off x="1010392" y="1620982"/>
              <a:ext cx="3164774" cy="21316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aphicFrame>
          <p:nvGraphicFramePr>
            <p:cNvPr id="38" name="内容占位符 6"/>
            <p:cNvGraphicFramePr>
              <a:graphicFrameLocks/>
            </p:cNvGraphicFramePr>
            <p:nvPr>
              <p:extLst/>
            </p:nvPr>
          </p:nvGraphicFramePr>
          <p:xfrm>
            <a:off x="1567544" y="2204439"/>
            <a:ext cx="2000992" cy="1332612"/>
          </p:xfrm>
          <a:graphic>
            <a:graphicData uri="http://schemas.openxmlformats.org/drawingml/2006/table">
              <a:tbl>
                <a:tblPr>
                  <a:tableStyleId>{5C22544A-7EE6-4342-B048-85BDC9FD1C3A}</a:tableStyleId>
                </a:tblPr>
                <a:tblGrid>
                  <a:gridCol w="2000992">
                    <a:extLst>
                      <a:ext uri="{9D8B030D-6E8A-4147-A177-3AD203B41FA5}">
                        <a16:colId xmlns:a16="http://schemas.microsoft.com/office/drawing/2014/main" xmlns="" val="3628454398"/>
                      </a:ext>
                    </a:extLst>
                  </a:gridCol>
                </a:tblGrid>
                <a:tr h="444204">
                  <a:tc>
                    <a:txBody>
                      <a:bodyPr/>
                      <a:lstStyle/>
                      <a:p>
                        <a:pPr algn="ctr"/>
                        <a:r>
                          <a:rPr lang="en-US" altLang="zh-CN" sz="1400" dirty="0" smtClean="0"/>
                          <a:t>Graph Data </a:t>
                        </a:r>
                        <a:endParaRPr lang="zh-CN" altLang="en-US" sz="1400" dirty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3687035961"/>
                    </a:ext>
                  </a:extLst>
                </a:tr>
                <a:tr h="444204">
                  <a:tc>
                    <a:txBody>
                      <a:bodyPr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altLang="zh-CN" sz="1400" dirty="0" smtClean="0"/>
                          <a:t>Trajectory Data </a:t>
                        </a:r>
                        <a:endParaRPr lang="zh-CN" altLang="en-US" sz="1400" dirty="0" smtClean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1943693526"/>
                    </a:ext>
                  </a:extLst>
                </a:tr>
                <a:tr h="444204">
                  <a:tc>
                    <a:txBody>
                      <a:bodyPr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altLang="zh-CN" sz="1400" dirty="0" smtClean="0"/>
                          <a:t>Text Data </a:t>
                        </a:r>
                        <a:endParaRPr lang="zh-CN" altLang="en-US" sz="1400" dirty="0" smtClean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3778824460"/>
                    </a:ext>
                  </a:extLst>
                </a:tr>
              </a:tbl>
            </a:graphicData>
          </a:graphic>
        </p:graphicFrame>
        <p:sp>
          <p:nvSpPr>
            <p:cNvPr id="39" name="文本框 38"/>
            <p:cNvSpPr txBox="1"/>
            <p:nvPr/>
          </p:nvSpPr>
          <p:spPr>
            <a:xfrm>
              <a:off x="2113808" y="1728045"/>
              <a:ext cx="8435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Server</a:t>
              </a:r>
              <a:endParaRPr lang="zh-CN" altLang="en-US" b="1" dirty="0"/>
            </a:p>
          </p:txBody>
        </p:sp>
      </p:grpSp>
      <p:cxnSp>
        <p:nvCxnSpPr>
          <p:cNvPr id="49" name="直接箭头连接符 48"/>
          <p:cNvCxnSpPr/>
          <p:nvPr/>
        </p:nvCxnSpPr>
        <p:spPr>
          <a:xfrm>
            <a:off x="3334699" y="3874744"/>
            <a:ext cx="609774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6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Improve</a:t>
            </a:r>
            <a:endParaRPr lang="zh-CN" altLang="en-US" dirty="0"/>
          </a:p>
        </p:txBody>
      </p:sp>
      <p:grpSp>
        <p:nvGrpSpPr>
          <p:cNvPr id="82" name="组合 81"/>
          <p:cNvGrpSpPr/>
          <p:nvPr/>
        </p:nvGrpSpPr>
        <p:grpSpPr>
          <a:xfrm>
            <a:off x="9233871" y="1533402"/>
            <a:ext cx="2145475" cy="1088685"/>
            <a:chOff x="8158870" y="1188176"/>
            <a:chExt cx="2145475" cy="1088685"/>
          </a:xfrm>
        </p:grpSpPr>
        <p:sp>
          <p:nvSpPr>
            <p:cNvPr id="83" name="矩形 82"/>
            <p:cNvSpPr/>
            <p:nvPr/>
          </p:nvSpPr>
          <p:spPr>
            <a:xfrm>
              <a:off x="8158870" y="1188176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8836307" y="1241022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8305680" y="1630699"/>
              <a:ext cx="18518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/>
                <a:t>Graph 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9233871" y="3317080"/>
            <a:ext cx="2145475" cy="1088685"/>
            <a:chOff x="8158870" y="2619748"/>
            <a:chExt cx="2145475" cy="1088685"/>
          </a:xfrm>
        </p:grpSpPr>
        <p:sp>
          <p:nvSpPr>
            <p:cNvPr id="87" name="矩形 86"/>
            <p:cNvSpPr/>
            <p:nvPr/>
          </p:nvSpPr>
          <p:spPr>
            <a:xfrm>
              <a:off x="8158870" y="2619748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8836307" y="2676921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8225561" y="3107232"/>
              <a:ext cx="20120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/>
                <a:t>Trajectory </a:t>
              </a:r>
              <a:r>
                <a:rPr lang="en-US" altLang="zh-CN" sz="1400" dirty="0" smtClean="0"/>
                <a:t>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9233871" y="5226388"/>
            <a:ext cx="2145475" cy="1088685"/>
            <a:chOff x="8158870" y="3917028"/>
            <a:chExt cx="2145475" cy="1088685"/>
          </a:xfrm>
        </p:grpSpPr>
        <p:sp>
          <p:nvSpPr>
            <p:cNvPr id="91" name="矩形 90"/>
            <p:cNvSpPr/>
            <p:nvPr/>
          </p:nvSpPr>
          <p:spPr>
            <a:xfrm>
              <a:off x="8158870" y="3917028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8836307" y="3973360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8445976" y="4368657"/>
              <a:ext cx="15712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 smtClean="0"/>
                <a:t>Text 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cxnSp>
        <p:nvCxnSpPr>
          <p:cNvPr id="94" name="直接箭头连接符 93"/>
          <p:cNvCxnSpPr/>
          <p:nvPr/>
        </p:nvCxnSpPr>
        <p:spPr>
          <a:xfrm>
            <a:off x="8008620" y="2077744"/>
            <a:ext cx="104678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>
            <a:off x="7933618" y="3861422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6" name="直接箭头连接符 95"/>
          <p:cNvCxnSpPr/>
          <p:nvPr/>
        </p:nvCxnSpPr>
        <p:spPr>
          <a:xfrm>
            <a:off x="7933618" y="5770730"/>
            <a:ext cx="112179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1" name="文本框 100"/>
          <p:cNvSpPr txBox="1"/>
          <p:nvPr/>
        </p:nvSpPr>
        <p:spPr>
          <a:xfrm>
            <a:off x="8135264" y="169955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Input</a:t>
            </a:r>
            <a:endParaRPr lang="zh-CN" altLang="en-US" dirty="0"/>
          </a:p>
        </p:txBody>
      </p:sp>
      <p:sp>
        <p:nvSpPr>
          <p:cNvPr id="102" name="文本框 101"/>
          <p:cNvSpPr txBox="1"/>
          <p:nvPr/>
        </p:nvSpPr>
        <p:spPr>
          <a:xfrm>
            <a:off x="8135264" y="3465709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Input</a:t>
            </a:r>
            <a:endParaRPr lang="zh-CN" altLang="en-US" dirty="0"/>
          </a:p>
        </p:txBody>
      </p:sp>
      <p:sp>
        <p:nvSpPr>
          <p:cNvPr id="103" name="文本框 102"/>
          <p:cNvSpPr txBox="1"/>
          <p:nvPr/>
        </p:nvSpPr>
        <p:spPr>
          <a:xfrm>
            <a:off x="8135264" y="537482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Input</a:t>
            </a:r>
            <a:endParaRPr lang="zh-CN" altLang="en-US" dirty="0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607" y="3784125"/>
            <a:ext cx="2356003" cy="1374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1" r="17447"/>
          <a:stretch/>
        </p:blipFill>
        <p:spPr>
          <a:xfrm>
            <a:off x="5826609" y="2432498"/>
            <a:ext cx="1873918" cy="1351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152" y="2421083"/>
            <a:ext cx="1684766" cy="1347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690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000965" y="1988627"/>
            <a:ext cx="3164774" cy="2131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/>
          </p:nvPr>
        </p:nvGraphicFramePr>
        <p:xfrm>
          <a:off x="1558117" y="2572084"/>
          <a:ext cx="2000992" cy="13326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0992">
                  <a:extLst>
                    <a:ext uri="{9D8B030D-6E8A-4147-A177-3AD203B41FA5}">
                      <a16:colId xmlns:a16="http://schemas.microsoft.com/office/drawing/2014/main" xmlns="" val="3628454398"/>
                    </a:ext>
                  </a:extLst>
                </a:gridCol>
              </a:tblGrid>
              <a:tr h="44420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Graph Data 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7035961"/>
                  </a:ext>
                </a:extLst>
              </a:tr>
              <a:tr h="444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Trajectory Data </a:t>
                      </a:r>
                      <a:endParaRPr lang="zh-CN" alt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3693526"/>
                  </a:ext>
                </a:extLst>
              </a:tr>
              <a:tr h="444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Text Data </a:t>
                      </a:r>
                      <a:endParaRPr lang="zh-CN" alt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8824460"/>
                  </a:ext>
                </a:extLst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2104381" y="2095690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/>
              <a:t>Server</a:t>
            </a:r>
            <a:endParaRPr lang="zh-CN" altLang="en-US" b="1" dirty="0"/>
          </a:p>
        </p:txBody>
      </p:sp>
      <p:grpSp>
        <p:nvGrpSpPr>
          <p:cNvPr id="36" name="组合 35"/>
          <p:cNvGrpSpPr/>
          <p:nvPr/>
        </p:nvGrpSpPr>
        <p:grpSpPr>
          <a:xfrm>
            <a:off x="8158870" y="1188176"/>
            <a:ext cx="2145475" cy="1088685"/>
            <a:chOff x="8158870" y="1188176"/>
            <a:chExt cx="2145475" cy="1088685"/>
          </a:xfrm>
        </p:grpSpPr>
        <p:sp>
          <p:nvSpPr>
            <p:cNvPr id="9" name="矩形 8"/>
            <p:cNvSpPr/>
            <p:nvPr/>
          </p:nvSpPr>
          <p:spPr>
            <a:xfrm>
              <a:off x="8158870" y="1188176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36307" y="1241022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305680" y="1630699"/>
              <a:ext cx="18518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/>
                <a:t>Graph 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158870" y="2619748"/>
            <a:ext cx="2145475" cy="1088685"/>
            <a:chOff x="8158870" y="2619748"/>
            <a:chExt cx="2145475" cy="1088685"/>
          </a:xfrm>
        </p:grpSpPr>
        <p:sp>
          <p:nvSpPr>
            <p:cNvPr id="27" name="矩形 26"/>
            <p:cNvSpPr/>
            <p:nvPr/>
          </p:nvSpPr>
          <p:spPr>
            <a:xfrm>
              <a:off x="8158870" y="2619748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836307" y="2676921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25561" y="3107232"/>
              <a:ext cx="20120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/>
                <a:t>Trajectory </a:t>
              </a:r>
              <a:r>
                <a:rPr lang="en-US" altLang="zh-CN" sz="1400" dirty="0" smtClean="0"/>
                <a:t>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158870" y="3917028"/>
            <a:ext cx="2145475" cy="1088685"/>
            <a:chOff x="8158870" y="3917028"/>
            <a:chExt cx="2145475" cy="1088685"/>
          </a:xfrm>
        </p:grpSpPr>
        <p:sp>
          <p:nvSpPr>
            <p:cNvPr id="28" name="矩形 27"/>
            <p:cNvSpPr/>
            <p:nvPr/>
          </p:nvSpPr>
          <p:spPr>
            <a:xfrm>
              <a:off x="8158870" y="3917028"/>
              <a:ext cx="2145475" cy="1088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836307" y="3973360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Client</a:t>
              </a:r>
              <a:endParaRPr lang="zh-CN" altLang="en-US" b="1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45976" y="4368657"/>
              <a:ext cx="15712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 smtClean="0"/>
                <a:t>Text Visualization </a:t>
              </a:r>
            </a:p>
            <a:p>
              <a:pPr algn="ctr"/>
              <a:r>
                <a:rPr lang="en-US" altLang="zh-CN" sz="1400" dirty="0" smtClean="0"/>
                <a:t>Expert</a:t>
              </a:r>
              <a:endParaRPr lang="zh-CN" altLang="en-US" sz="1400" dirty="0"/>
            </a:p>
          </p:txBody>
        </p:sp>
      </p:grpSp>
      <p:cxnSp>
        <p:nvCxnSpPr>
          <p:cNvPr id="3" name="直接箭头连接符 2"/>
          <p:cNvCxnSpPr>
            <a:endCxn id="9" idx="1"/>
          </p:cNvCxnSpPr>
          <p:nvPr/>
        </p:nvCxnSpPr>
        <p:spPr>
          <a:xfrm flipV="1">
            <a:off x="4312549" y="1732519"/>
            <a:ext cx="3846321" cy="86631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endCxn id="27" idx="1"/>
          </p:cNvCxnSpPr>
          <p:nvPr/>
        </p:nvCxnSpPr>
        <p:spPr>
          <a:xfrm flipV="1">
            <a:off x="4404360" y="3164091"/>
            <a:ext cx="3754510" cy="1674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4351020" y="3767004"/>
            <a:ext cx="3807850" cy="694367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 dirty="0"/>
              <a:t>Loop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616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266</Words>
  <Application>Microsoft Office PowerPoint</Application>
  <PresentationFormat>宽屏</PresentationFormat>
  <Paragraphs>145</Paragraphs>
  <Slides>12</Slides>
  <Notes>0</Notes>
  <HiddenSlides>2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6" baseType="lpstr">
      <vt:lpstr>等线</vt:lpstr>
      <vt:lpstr>等线 Light</vt:lpstr>
      <vt:lpstr>Arial</vt:lpstr>
      <vt:lpstr>Office 主题​​</vt:lpstr>
      <vt:lpstr>Federated Visual Analysis Mechanism</vt:lpstr>
      <vt:lpstr>场景 </vt:lpstr>
      <vt:lpstr>Server </vt:lpstr>
      <vt:lpstr>Client </vt:lpstr>
      <vt:lpstr>Server Encryption</vt:lpstr>
      <vt:lpstr>Client Encryption </vt:lpstr>
      <vt:lpstr>View Link</vt:lpstr>
      <vt:lpstr>Improve</vt:lpstr>
      <vt:lpstr>Loop</vt:lpstr>
      <vt:lpstr>Contribution 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韩 东明</dc:creator>
  <cp:lastModifiedBy>韩 东明</cp:lastModifiedBy>
  <cp:revision>23</cp:revision>
  <dcterms:created xsi:type="dcterms:W3CDTF">2019-06-12T05:06:09Z</dcterms:created>
  <dcterms:modified xsi:type="dcterms:W3CDTF">2019-06-13T07:56:54Z</dcterms:modified>
</cp:coreProperties>
</file>